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443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 大樹（地方創生推進事務局）" initials="佐藤" lastIdx="1" clrIdx="0">
    <p:extLst>
      <p:ext uri="{19B8F6BF-5375-455C-9EA6-DF929625EA0E}">
        <p15:presenceInfo xmlns:p15="http://schemas.microsoft.com/office/powerpoint/2012/main" userId="S-1-5-21-2022458152-3381638288-3706476089-1110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E2F0D9"/>
    <a:srgbClr val="DEEBF7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7" autoAdjust="0"/>
    <p:restoredTop sz="94660"/>
  </p:normalViewPr>
  <p:slideViewPr>
    <p:cSldViewPr snapToGrid="0">
      <p:cViewPr>
        <p:scale>
          <a:sx n="50" d="100"/>
          <a:sy n="50" d="100"/>
        </p:scale>
        <p:origin x="2052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9969AC3-423A-406C-9CDA-5104FC2843F5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DF813AA-3448-4CD9-B63A-614559163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13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7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9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4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6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5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603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500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7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40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128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27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07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5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40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1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98EAF-5051-49DC-BD35-7E1D4E4AEF3F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7CAF-B6C2-4A64-B9DC-DE8DF5629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1634-7419-4DE4-9132-A9EA730556AB}" type="datetimeFigureOut">
              <a:rPr kumimoji="1" lang="ja-JP" altLang="en-US" smtClean="0"/>
              <a:t>2019/9/9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C5B83-6C12-43ED-B01F-274791C6E8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 1"/>
          <p:cNvSpPr txBox="1">
            <a:spLocks/>
          </p:cNvSpPr>
          <p:nvPr/>
        </p:nvSpPr>
        <p:spPr>
          <a:xfrm>
            <a:off x="83970" y="531772"/>
            <a:ext cx="8976059" cy="540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defTabSz="422041">
              <a:defRPr/>
            </a:pPr>
            <a:r>
              <a:rPr lang="ja-JP" altLang="en-US" sz="20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取組名</a:t>
            </a:r>
            <a:r>
              <a:rPr lang="ja-JP" altLang="en-US" sz="1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（○○プラットフォーム、○○登録制度等）</a:t>
            </a:r>
            <a:endParaRPr lang="en-US" altLang="ja-JP" sz="20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>
              <a:defRPr/>
            </a:pPr>
            <a:r>
              <a:rPr lang="ja-JP" altLang="en-US" sz="12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主催：○○</a:t>
            </a:r>
            <a:endParaRPr lang="en-US" altLang="ja-JP" sz="12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1" name="表 40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38"/>
              </p:ext>
            </p:extLst>
          </p:nvPr>
        </p:nvGraphicFramePr>
        <p:xfrm>
          <a:off x="141149" y="2381154"/>
          <a:ext cx="4349697" cy="382393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4969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296835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取組の詳細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2200982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取組の詳細について、以下のような内容について記入してください。</a:t>
                      </a:r>
                      <a:endParaRPr kumimoji="1" lang="en-US" altLang="ja-JP" sz="11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Ⅰ. </a:t>
                      </a: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会議体」：主催者及び参加者の概要、共有する目的や会員の役割、会議体の仕組み、目指している成果内容など</a:t>
                      </a:r>
                      <a:endParaRPr kumimoji="1" lang="en-US" altLang="ja-JP" sz="11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Ⅱ. </a:t>
                      </a: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登録・認証制度」：制度の詳細、制度活用のイメージ、制度の活用事例・実績など</a:t>
                      </a:r>
                      <a:endParaRPr kumimoji="1" lang="en-US" altLang="ja-JP" sz="11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Ⅲ. </a:t>
                      </a: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拠点の設置」：拠点の持つ機能・役割、運営方法（官民連携を生み出す）、活用イメージ、活用事例など</a:t>
                      </a:r>
                      <a:endParaRPr kumimoji="1" lang="en-US" altLang="ja-JP" sz="11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Ⅳ. </a:t>
                      </a:r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協定締結」：協定背景、協定内容、協定にもとづく具体な活動内容など</a:t>
                      </a:r>
                      <a:endParaRPr kumimoji="1" lang="en-US" altLang="ja-JP" sz="11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  <a:tr h="296835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</a:t>
                      </a: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取組の活動予定・スケジュール</a:t>
                      </a:r>
                      <a:endParaRPr kumimoji="1" lang="en-US" altLang="ja-JP" sz="12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103255"/>
                  </a:ext>
                </a:extLst>
              </a:tr>
              <a:tr h="1003957">
                <a:tc>
                  <a:txBody>
                    <a:bodyPr/>
                    <a:lstStyle/>
                    <a:p>
                      <a:r>
                        <a:rPr kumimoji="1" lang="ja-JP" altLang="en-US" sz="11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取組の今後の活動予定・スケジュール（概ね今後</a:t>
                      </a:r>
                      <a:r>
                        <a:rPr kumimoji="1" lang="en-US" altLang="ja-JP" sz="11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1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年間）について、記入してください。</a:t>
                      </a:r>
                      <a:endParaRPr kumimoji="1" lang="en-US" altLang="ja-JP" sz="11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Ⅰ. </a:t>
                      </a: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会議体」：設立、イベント開催等具体的な取組の主なスケジュール</a:t>
                      </a:r>
                      <a:endParaRPr kumimoji="1" lang="en-US" altLang="ja-JP" sz="10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Ⅱ. </a:t>
                      </a: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登録・認証制度」：制度開始、普及啓発等の主なスケジュール</a:t>
                      </a:r>
                      <a:endParaRPr kumimoji="1" lang="en-US" altLang="ja-JP" sz="10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Ⅲ. </a:t>
                      </a: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拠点の設置」：整備、運営開始、イベント開催等の主なスケジュール</a:t>
                      </a:r>
                      <a:endParaRPr kumimoji="1" lang="en-US" altLang="ja-JP" sz="10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Ⅳ. </a:t>
                      </a:r>
                      <a:r>
                        <a:rPr kumimoji="1" lang="ja-JP" altLang="en-US" sz="10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協定締結」：具体的な活動内容の主なスケジュール</a:t>
                      </a:r>
                      <a:endParaRPr kumimoji="1" lang="en-US" altLang="ja-JP" sz="11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971856"/>
                  </a:ext>
                </a:extLst>
              </a:tr>
            </a:tbl>
          </a:graphicData>
        </a:graphic>
      </p:graphicFrame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951184"/>
              </p:ext>
            </p:extLst>
          </p:nvPr>
        </p:nvGraphicFramePr>
        <p:xfrm>
          <a:off x="4688211" y="2381155"/>
          <a:ext cx="4371817" cy="36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3661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3038156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7.</a:t>
                      </a: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関連するゴール</a:t>
                      </a:r>
                      <a:endParaRPr kumimoji="1" lang="en-US" altLang="ja-JP" sz="12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74" name="表 73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223480"/>
              </p:ext>
            </p:extLst>
          </p:nvPr>
        </p:nvGraphicFramePr>
        <p:xfrm>
          <a:off x="141149" y="6268355"/>
          <a:ext cx="8912933" cy="33762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2433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988596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337625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https://www. 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・・・・　　　</a:t>
                      </a:r>
                      <a:r>
                        <a:rPr kumimoji="1" lang="ja-JP" altLang="en-US" sz="11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取組に関連するホームページがあれば</a:t>
                      </a:r>
                      <a:r>
                        <a:rPr kumimoji="1" lang="en-US" altLang="ja-JP" sz="11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URL</a:t>
                      </a:r>
                      <a:r>
                        <a:rPr kumimoji="1" lang="ja-JP" altLang="en-US" sz="1100" b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を記載してください（複数可）</a:t>
                      </a:r>
                      <a:endParaRPr kumimoji="1" lang="en-US" altLang="ja-JP" sz="1100" b="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79" name="表 78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07320"/>
              </p:ext>
            </p:extLst>
          </p:nvPr>
        </p:nvGraphicFramePr>
        <p:xfrm>
          <a:off x="4688209" y="2803472"/>
          <a:ext cx="4365873" cy="337629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6587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273517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取組イメージ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10277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左記の活動内容について、閲覧者の理解を助けるための図表（取組イメージ図や体制図、写真等）を挿入してください。</a:t>
                      </a:r>
                      <a:endParaRPr kumimoji="1" lang="en-US" altLang="ja-JP" sz="110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sp>
        <p:nvSpPr>
          <p:cNvPr id="10" name="タイトル 1"/>
          <p:cNvSpPr txBox="1">
            <a:spLocks/>
          </p:cNvSpPr>
          <p:nvPr/>
        </p:nvSpPr>
        <p:spPr>
          <a:xfrm>
            <a:off x="83970" y="36995"/>
            <a:ext cx="9060030" cy="43838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ja-JP" altLang="en-US" sz="2215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2215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2215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地域レベルの官民連携見える化調査」　調査票　</a:t>
            </a:r>
            <a:endParaRPr lang="en-US" altLang="ja-JP" sz="2215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0" y="457231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0263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BC0A16-F725-47DD-AAAF-F90F9DB4D7F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3A5F23B-F048-4F3E-B25C-CE63A46B5194}"/>
              </a:ext>
            </a:extLst>
          </p:cNvPr>
          <p:cNvSpPr txBox="1"/>
          <p:nvPr/>
        </p:nvSpPr>
        <p:spPr>
          <a:xfrm>
            <a:off x="8106537" y="139985"/>
            <a:ext cx="10374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ひな形</a:t>
            </a:r>
            <a:r>
              <a:rPr kumimoji="1" lang="en-US" altLang="ja-JP" sz="1050" dirty="0"/>
              <a:t>:190909</a:t>
            </a:r>
            <a:endParaRPr kumimoji="1" lang="ja-JP" altLang="en-US" sz="105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1D77ED2-8B68-4036-B53C-06B162EDF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256840"/>
              </p:ext>
            </p:extLst>
          </p:nvPr>
        </p:nvGraphicFramePr>
        <p:xfrm>
          <a:off x="141149" y="1140890"/>
          <a:ext cx="1524330" cy="11816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58659">
                  <a:extLst>
                    <a:ext uri="{9D8B030D-6E8A-4147-A177-3AD203B41FA5}">
                      <a16:colId xmlns:a16="http://schemas.microsoft.com/office/drawing/2014/main" val="979562140"/>
                    </a:ext>
                  </a:extLst>
                </a:gridCol>
                <a:gridCol w="258659">
                  <a:extLst>
                    <a:ext uri="{9D8B030D-6E8A-4147-A177-3AD203B41FA5}">
                      <a16:colId xmlns:a16="http://schemas.microsoft.com/office/drawing/2014/main" val="3665364971"/>
                    </a:ext>
                  </a:extLst>
                </a:gridCol>
                <a:gridCol w="1007012">
                  <a:extLst>
                    <a:ext uri="{9D8B030D-6E8A-4147-A177-3AD203B41FA5}">
                      <a16:colId xmlns:a16="http://schemas.microsoft.com/office/drawing/2014/main" val="223012627"/>
                    </a:ext>
                  </a:extLst>
                </a:gridCol>
              </a:tblGrid>
              <a:tr h="262492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80"/>
                        </a:lnSpc>
                      </a:pP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</a:t>
                      </a:r>
                      <a:r>
                        <a:rPr kumimoji="1" lang="en-US" altLang="ja-JP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取組タイプ</a:t>
                      </a:r>
                    </a:p>
                  </a:txBody>
                  <a:tcPr marL="45720" marR="4572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2286211081"/>
                  </a:ext>
                </a:extLst>
              </a:tr>
              <a:tr h="183839"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会議体</a:t>
                      </a: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502648"/>
                  </a:ext>
                </a:extLst>
              </a:tr>
              <a:tr h="183839"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登録・認証制度</a:t>
                      </a: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70009"/>
                  </a:ext>
                </a:extLst>
              </a:tr>
              <a:tr h="183839"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拠点の設置</a:t>
                      </a: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750582"/>
                  </a:ext>
                </a:extLst>
              </a:tr>
              <a:tr h="183839"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協定締結</a:t>
                      </a: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907500"/>
                  </a:ext>
                </a:extLst>
              </a:tr>
              <a:tr h="183839"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80"/>
                        </a:lnSpc>
                      </a:pP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Ⅴ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45720" marR="4572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18844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251DE6-6633-4C4F-8F93-F2D4EE82E071}"/>
              </a:ext>
            </a:extLst>
          </p:cNvPr>
          <p:cNvSpPr txBox="1"/>
          <p:nvPr/>
        </p:nvSpPr>
        <p:spPr>
          <a:xfrm>
            <a:off x="-1733494" y="1140889"/>
            <a:ext cx="168289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１．該当する取組に○を記入してください（複数の活動を含む場合、選択可とします）→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221345" y="2282741"/>
            <a:ext cx="1858233" cy="5568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←５．該当するアイコンをお使い下さい</a:t>
            </a: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10F190B6-0A22-4FAB-9439-C8B9CD5D3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2462" y="2943224"/>
            <a:ext cx="302250" cy="306935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C3B91F6D-DB4F-40B3-A2EC-BF7BE0398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9316" y="2945388"/>
            <a:ext cx="302318" cy="30231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8BB83ED3-4675-4C73-91F6-AFD752237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8262" y="2943488"/>
            <a:ext cx="307929" cy="30792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EBE6473-8300-4268-AB85-32686BF620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6467" y="2944465"/>
            <a:ext cx="301224" cy="303560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3D3CA6E-4CE5-47FE-AF00-81E1C4F8D1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87799" y="2949422"/>
            <a:ext cx="300596" cy="298284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64F4E66B-C986-4F3A-A109-0353340ADE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74631" y="3465888"/>
            <a:ext cx="296348" cy="303349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301D1DF8-D92B-4F75-A319-BE1F7B73F2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94400" y="3477954"/>
            <a:ext cx="301484" cy="301484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35C6031D-1D1D-4641-ACA3-3F8DF22565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01513" y="3982411"/>
            <a:ext cx="301503" cy="301503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17F0645B-29D2-4C7F-8BD3-C6F123AE37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83989" y="3975316"/>
            <a:ext cx="295589" cy="295589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0CB1DADA-260C-40E2-B6C9-23F6026000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66800" y="4476335"/>
            <a:ext cx="302780" cy="30278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9323BD0F-1197-41E3-979A-07C385B18BC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00446" y="4476315"/>
            <a:ext cx="300222" cy="302703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550AFFDF-09F9-44F5-98F9-CC6B892EC66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97046" y="3458450"/>
            <a:ext cx="303621" cy="30362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88C14638-9372-4506-98EA-C927704336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96700" y="3467270"/>
            <a:ext cx="302410" cy="29999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A88DD228-48F8-48BA-8BA6-355A2E405B2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85107" y="3464024"/>
            <a:ext cx="299804" cy="299804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278C9180-2E15-4CD3-9F84-F469DF68D6F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70337" y="3983612"/>
            <a:ext cx="300642" cy="298237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A0DAFFEF-283F-418F-979B-47AFB2A3760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96628" y="3977052"/>
            <a:ext cx="302139" cy="302139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7DEE25E4-A963-476A-87BF-875C573CA0C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95833" y="3974820"/>
            <a:ext cx="306886" cy="304371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C8C2E0F8-939E-49A0-85D0-BCF451C0F2F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99040" y="2412471"/>
            <a:ext cx="300222" cy="302703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061F6D07-4E93-4AE4-93A5-5772701ACEF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17975" y="2412471"/>
            <a:ext cx="300642" cy="298237"/>
          </a:xfrm>
          <a:prstGeom prst="rect">
            <a:avLst/>
          </a:prstGeom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D8C894CA-703D-4381-B5C4-512423E824B8}"/>
              </a:ext>
            </a:extLst>
          </p:cNvPr>
          <p:cNvSpPr/>
          <p:nvPr/>
        </p:nvSpPr>
        <p:spPr>
          <a:xfrm>
            <a:off x="9199730" y="475378"/>
            <a:ext cx="1879848" cy="3035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←取組名称を記載ください。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7AC5BFA-E79C-4AF5-B10A-D4980D9CD21A}"/>
              </a:ext>
            </a:extLst>
          </p:cNvPr>
          <p:cNvSpPr/>
          <p:nvPr/>
        </p:nvSpPr>
        <p:spPr>
          <a:xfrm>
            <a:off x="9207843" y="844845"/>
            <a:ext cx="1879848" cy="8697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←主催は貴自治体名を記載ください。官民連携先の民間団体の名称は不要です。</a:t>
            </a:r>
          </a:p>
        </p:txBody>
      </p:sp>
      <p:graphicFrame>
        <p:nvGraphicFramePr>
          <p:cNvPr id="62" name="表 61">
            <a:extLst>
              <a:ext uri="{FF2B5EF4-FFF2-40B4-BE49-F238E27FC236}">
                <a16:creationId xmlns:a16="http://schemas.microsoft.com/office/drawing/2014/main" id="{6D45ED25-37B3-4408-BB3C-DD3753D2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21270"/>
              </p:ext>
            </p:extLst>
          </p:nvPr>
        </p:nvGraphicFramePr>
        <p:xfrm>
          <a:off x="1857231" y="1129225"/>
          <a:ext cx="7202797" cy="118961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32019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3457206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  <a:gridCol w="1043881">
                  <a:extLst>
                    <a:ext uri="{9D8B030D-6E8A-4147-A177-3AD203B41FA5}">
                      <a16:colId xmlns:a16="http://schemas.microsoft.com/office/drawing/2014/main" val="3590565710"/>
                    </a:ext>
                  </a:extLst>
                </a:gridCol>
                <a:gridCol w="1669691">
                  <a:extLst>
                    <a:ext uri="{9D8B030D-6E8A-4147-A177-3AD203B41FA5}">
                      <a16:colId xmlns:a16="http://schemas.microsoft.com/office/drawing/2014/main" val="1729476783"/>
                    </a:ext>
                  </a:extLst>
                </a:gridCol>
              </a:tblGrid>
              <a:tr h="54287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2.</a:t>
                      </a: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取組目的・</a:t>
                      </a:r>
                      <a:endParaRPr kumimoji="1" lang="en-US" altLang="ja-JP" sz="12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概要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1" lang="ja-JP" altLang="en-US" sz="11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取組の趣旨・目的と概要を完結に記入ください。</a:t>
                      </a:r>
                      <a:endParaRPr kumimoji="1" lang="en-US" altLang="ja-JP" sz="1100" b="0" i="0" kern="120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6467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3.</a:t>
                      </a: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活動開始時期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取組が「</a:t>
                      </a:r>
                      <a:r>
                        <a:rPr kumimoji="1" lang="en-US" altLang="ja-JP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Ⅰ.</a:t>
                      </a:r>
                      <a:r>
                        <a:rPr kumimoji="1" lang="ja-JP" altLang="en-US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会議体」「</a:t>
                      </a:r>
                      <a:r>
                        <a:rPr kumimoji="1" lang="en-US" altLang="ja-JP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Ⅲ.</a:t>
                      </a:r>
                      <a:r>
                        <a:rPr kumimoji="1" lang="ja-JP" altLang="en-US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拠点の設置」であれば設置時期、「</a:t>
                      </a:r>
                      <a:r>
                        <a:rPr kumimoji="1" lang="en-US" altLang="ja-JP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Ⅱ.</a:t>
                      </a:r>
                      <a:r>
                        <a:rPr kumimoji="1" lang="ja-JP" altLang="en-US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登録・認証制度」であれば制度の施行開始日、「</a:t>
                      </a:r>
                      <a:r>
                        <a:rPr kumimoji="1" lang="en-US" altLang="ja-JP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Ⅳ.</a:t>
                      </a:r>
                      <a:r>
                        <a:rPr kumimoji="1" lang="ja-JP" altLang="en-US" sz="105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協定」であれば締結日時について記載してください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4.</a:t>
                      </a: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取組規模</a:t>
                      </a:r>
                      <a:endParaRPr kumimoji="1" lang="en-US" altLang="ja-JP" sz="12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kern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（会員数）</a:t>
                      </a:r>
                      <a:endParaRPr kumimoji="1" lang="en-US" altLang="ja-JP" sz="1200" b="1" kern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○○団体</a:t>
                      </a:r>
                      <a:endParaRPr kumimoji="1" lang="en-US" altLang="ja-JP" sz="1050" b="0" i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8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取組に参画している会員数について記載してください（会員数</a:t>
                      </a:r>
                      <a:r>
                        <a:rPr kumimoji="1" lang="en-US" altLang="ja-JP" sz="8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or</a:t>
                      </a:r>
                      <a:r>
                        <a:rPr kumimoji="1" lang="ja-JP" altLang="en-US" sz="8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団体数など。「</a:t>
                      </a:r>
                      <a:r>
                        <a:rPr kumimoji="1" lang="en-US" altLang="ja-JP" sz="8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Ⅳ.</a:t>
                      </a:r>
                      <a:r>
                        <a:rPr kumimoji="1" lang="ja-JP" altLang="en-US" sz="800" b="0" i="0" kern="120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協定」の場合は不要）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F41CECA-3D85-4DB2-94FB-FB5822186523}"/>
              </a:ext>
            </a:extLst>
          </p:cNvPr>
          <p:cNvSpPr txBox="1"/>
          <p:nvPr/>
        </p:nvSpPr>
        <p:spPr>
          <a:xfrm>
            <a:off x="-1733494" y="116273"/>
            <a:ext cx="168289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青文字は記載頂きたい主な内容となります。ご提出の際は青文字は削除してご提出下さい。</a:t>
            </a:r>
          </a:p>
        </p:txBody>
      </p:sp>
    </p:spTree>
    <p:extLst>
      <p:ext uri="{BB962C8B-B14F-4D97-AF65-F5344CB8AC3E}">
        <p14:creationId xmlns:p14="http://schemas.microsoft.com/office/powerpoint/2010/main" val="3941906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6491747A-C01C-401F-8A7B-16C736434FAA}" vid="{960E631B-0A63-4D8A-95DF-3A258DBC1AC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3886</TotalTime>
  <Words>522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Wingdings</vt:lpstr>
      <vt:lpstr>Default Theme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Yamazaki Hiromu</dc:creator>
  <cp:lastModifiedBy>MRI</cp:lastModifiedBy>
  <cp:revision>260</cp:revision>
  <cp:lastPrinted>2019-08-21T04:23:57Z</cp:lastPrinted>
  <dcterms:created xsi:type="dcterms:W3CDTF">2019-06-05T08:09:35Z</dcterms:created>
  <dcterms:modified xsi:type="dcterms:W3CDTF">2019-09-09T10:28:52Z</dcterms:modified>
</cp:coreProperties>
</file>